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7.xml" ContentType="application/vnd.openxmlformats-officedocument.presentationml.notesSlide+xml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6" r:id="rId2"/>
    <p:sldId id="278" r:id="rId3"/>
    <p:sldId id="288" r:id="rId4"/>
    <p:sldId id="289" r:id="rId5"/>
    <p:sldId id="341" r:id="rId6"/>
    <p:sldId id="347" r:id="rId7"/>
    <p:sldId id="281" r:id="rId8"/>
    <p:sldId id="282" r:id="rId9"/>
    <p:sldId id="290" r:id="rId10"/>
  </p:sldIdLst>
  <p:sldSz cx="9144000" cy="6858000" type="screen4x3"/>
  <p:notesSz cx="7315200" cy="96012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740074"/>
    <a:srgbClr val="0000FF"/>
    <a:srgbClr val="028822"/>
    <a:srgbClr val="F60000"/>
    <a:srgbClr val="05AB09"/>
    <a:srgbClr val="029C27"/>
    <a:srgbClr val="0033CC"/>
    <a:srgbClr val="FF33CC"/>
    <a:srgbClr val="EE0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13860" autoAdjust="0"/>
    <p:restoredTop sz="94700" autoAdjust="0"/>
  </p:normalViewPr>
  <p:slideViewPr>
    <p:cSldViewPr snapToGrid="0" showGuides="1">
      <p:cViewPr varScale="1">
        <p:scale>
          <a:sx n="168" d="100"/>
          <a:sy n="168" d="100"/>
        </p:scale>
        <p:origin x="-1552" y="-112"/>
      </p:cViewPr>
      <p:guideLst>
        <p:guide orient="horz" pos="2160"/>
        <p:guide pos="2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0" d="100"/>
        <a:sy n="250" d="100"/>
      </p:scale>
      <p:origin x="0" y="1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tags" Target="tags/tag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875CB5D-1501-4E8C-8449-8F562B53033D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3351E57-A9D8-41C5-BD4F-DBD2D117E3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04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E64E5CB-D4EF-403A-9BB6-139C52688DF7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E59DC59-ED3D-4108-AF3A-3AFD12158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9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0625F2-1B0D-4157-8EFD-6FFD04995FF7}" type="slidenum">
              <a:rPr lang="en-US"/>
              <a:pPr/>
              <a:t>1</a:t>
            </a:fld>
            <a:endParaRPr lang="en-US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663588-3D81-46BE-AB38-D06D94BDDDE7}" type="slidenum">
              <a:rPr lang="en-US">
                <a:cs typeface="Arial" charset="0"/>
              </a:rPr>
              <a:pPr/>
              <a:t>2</a:t>
            </a:fld>
            <a:endParaRPr lang="en-US">
              <a:cs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663588-3D81-46BE-AB38-D06D94BDDDE7}" type="slidenum">
              <a:rPr lang="en-US">
                <a:cs typeface="Arial" charset="0"/>
              </a:rPr>
              <a:pPr/>
              <a:t>3</a:t>
            </a:fld>
            <a:endParaRPr lang="en-US">
              <a:cs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663588-3D81-46BE-AB38-D06D94BDDDE7}" type="slidenum">
              <a:rPr lang="en-US">
                <a:cs typeface="Arial" charset="0"/>
              </a:rPr>
              <a:pPr/>
              <a:t>4</a:t>
            </a:fld>
            <a:endParaRPr lang="en-US">
              <a:cs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DC57FC-7F1E-48CE-B946-20810EEF38C8}" type="slidenum">
              <a:rPr lang="en-US">
                <a:cs typeface="Arial" charset="0"/>
              </a:rPr>
              <a:pPr/>
              <a:t>7</a:t>
            </a:fld>
            <a:endParaRPr lang="en-US">
              <a:cs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807AC-29F9-4F53-8D8A-B66D2B1CE905}" type="slidenum">
              <a:rPr lang="en-US">
                <a:cs typeface="Arial" charset="0"/>
              </a:rPr>
              <a:pPr/>
              <a:t>8</a:t>
            </a:fld>
            <a:endParaRPr lang="en-US">
              <a:cs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B807AC-29F9-4F53-8D8A-B66D2B1CE905}" type="slidenum">
              <a:rPr lang="en-US">
                <a:cs typeface="Arial" charset="0"/>
              </a:rPr>
              <a:pPr/>
              <a:t>9</a:t>
            </a:fld>
            <a:endParaRPr lang="en-US">
              <a:cs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5BEEE3-4D86-43EA-BCD4-72B5BC159959}" type="datetimeFigureOut">
              <a:rPr lang="en-US" smtClean="0"/>
              <a:pPr/>
              <a:t>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417B2A-E04C-4E23-BDE5-7B5EE1C0BA6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08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077200" y="6553200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omic Sans MS" pitchFamily="66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2M.</a:t>
            </a:r>
            <a:fld id="{CA4C0C47-BA92-4669-BC5C-D64A96AF3D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10" name="Picture 7" descr="board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</p:spPr>
      </p:pic>
      <p:sp>
        <p:nvSpPr>
          <p:cNvPr id="11" name="Date Placeholder 5"/>
          <p:cNvSpPr txBox="1">
            <a:spLocks/>
          </p:cNvSpPr>
          <p:nvPr userDrawn="1"/>
        </p:nvSpPr>
        <p:spPr>
          <a:xfrm>
            <a:off x="1264634" y="6471373"/>
            <a:ext cx="4157651" cy="29351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Albert R Meyer                            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</a:rPr>
              <a:t>February 13, 2012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</p:txBody>
      </p:sp>
      <p:pic>
        <p:nvPicPr>
          <p:cNvPr id="13" name="Picture 12" descr="license.img"/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6200" y="6477000"/>
            <a:ext cx="990600" cy="30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Comic Sans MS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None/>
        <a:defRPr sz="40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Comic Sans MS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hyperlink" Target="http://creativecommons.org/licenses/by-nc-sa/3.0/" TargetMode="External"/><Relationship Id="rId6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microsoft.com/office/2007/relationships/media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wav"/><Relationship Id="rId4" Type="http://schemas.openxmlformats.org/officeDocument/2006/relationships/audio" Target="../media/media7.wav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4.w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8.wav"/><Relationship Id="rId4" Type="http://schemas.openxmlformats.org/officeDocument/2006/relationships/audio" Target="../media/media8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Relationship Id="rId7" Type="http://schemas.openxmlformats.org/officeDocument/2006/relationships/oleObject" Target="../embeddings/oleObject3.bin"/><Relationship Id="rId8" Type="http://schemas.openxmlformats.org/officeDocument/2006/relationships/image" Target="../media/image6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7.wmf"/><Relationship Id="rId11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oleObject" Target="../embeddings/oleObject5.bin"/><Relationship Id="rId7" Type="http://schemas.openxmlformats.org/officeDocument/2006/relationships/image" Target="../media/image6.wmf"/><Relationship Id="rId8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 bwMode="auto">
          <a:xfrm>
            <a:off x="152400" y="6172200"/>
            <a:ext cx="6858000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vert="horz" wrap="square" rtlCol="0">
            <a:spAutoFit/>
          </a:bodyPr>
          <a:lstStyle/>
          <a:p>
            <a:r>
              <a:rPr lang="en-US" sz="1000" dirty="0" smtClean="0">
                <a:latin typeface="Comic Sans MS" pitchFamily="66" charset="0"/>
              </a:rPr>
              <a:t>This work is licensed under a </a:t>
            </a:r>
            <a:r>
              <a:rPr lang="en-US" sz="1000" dirty="0" smtClean="0">
                <a:latin typeface="Comic Sans MS" pitchFamily="66" charset="0"/>
                <a:hlinkClick r:id="rId5"/>
              </a:rPr>
              <a:t>Creative Commons Attribution-Noncommercial-Share Alike 3.0 </a:t>
            </a:r>
            <a:r>
              <a:rPr lang="en-US" sz="1000" dirty="0" err="1" smtClean="0">
                <a:latin typeface="Comic Sans MS" pitchFamily="66" charset="0"/>
                <a:hlinkClick r:id="rId5"/>
              </a:rPr>
              <a:t>Unported</a:t>
            </a:r>
            <a:r>
              <a:rPr lang="en-US" sz="1000" dirty="0" smtClean="0">
                <a:latin typeface="Comic Sans MS" pitchFamily="66" charset="0"/>
                <a:hlinkClick r:id="rId5"/>
              </a:rPr>
              <a:t> License</a:t>
            </a:r>
            <a:r>
              <a:rPr lang="en-US" sz="1000" dirty="0" smtClean="0">
                <a:latin typeface="Comic Sans MS" pitchFamily="66" charset="0"/>
              </a:rPr>
              <a:t>.</a:t>
            </a:r>
          </a:p>
        </p:txBody>
      </p:sp>
      <p:sp>
        <p:nvSpPr>
          <p:cNvPr id="613378" name="Text Box 2"/>
          <p:cNvSpPr txBox="1">
            <a:spLocks noChangeArrowheads="1"/>
          </p:cNvSpPr>
          <p:nvPr/>
        </p:nvSpPr>
        <p:spPr bwMode="auto">
          <a:xfrm>
            <a:off x="2054225" y="381000"/>
            <a:ext cx="6316153" cy="107721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i="1" dirty="0">
                <a:solidFill>
                  <a:schemeClr val="tx2"/>
                </a:solidFill>
                <a:latin typeface="Comic Sans MS" pitchFamily="66" charset="0"/>
              </a:rPr>
              <a:t>Mathematics for Computer Science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/>
            </a:r>
            <a:b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2400" b="1" dirty="0">
                <a:solidFill>
                  <a:srgbClr val="008000"/>
                </a:solidFill>
                <a:latin typeface="Comic Sans MS" pitchFamily="66" charset="0"/>
              </a:rPr>
              <a:t>MIT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US" sz="2400" b="1" dirty="0">
                <a:solidFill>
                  <a:srgbClr val="008000"/>
                </a:solidFill>
                <a:latin typeface="Comic Sans MS" pitchFamily="66" charset="0"/>
              </a:rPr>
              <a:t>6.042J/18.062J</a:t>
            </a:r>
          </a:p>
        </p:txBody>
      </p:sp>
      <p:sp>
        <p:nvSpPr>
          <p:cNvPr id="613379" name="Rectangle 3"/>
          <p:cNvSpPr>
            <a:spLocks noChangeArrowheads="1"/>
          </p:cNvSpPr>
          <p:nvPr/>
        </p:nvSpPr>
        <p:spPr bwMode="auto">
          <a:xfrm>
            <a:off x="228600" y="2057400"/>
            <a:ext cx="8610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en-US" sz="7200" dirty="0" smtClean="0">
                <a:latin typeface="Comic Sans MS" pitchFamily="66" charset="0"/>
              </a:rPr>
              <a:t>The Well Ordering Principle</a:t>
            </a:r>
            <a:endParaRPr lang="en-US" sz="72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209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400" dirty="0" smtClean="0"/>
              <a:t>Well Ordering principle</a:t>
            </a:r>
          </a:p>
        </p:txBody>
      </p:sp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1143000" y="1339850"/>
            <a:ext cx="6660799" cy="304698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Comic Sans MS" pitchFamily="66" charset="0"/>
              </a:rPr>
              <a:t>Every nonempty set of</a:t>
            </a:r>
          </a:p>
          <a:p>
            <a:pPr algn="ctr"/>
            <a:r>
              <a:rPr lang="en-US" sz="4800" i="1" dirty="0">
                <a:solidFill>
                  <a:srgbClr val="0066FF"/>
                </a:solidFill>
                <a:latin typeface="Comic Sans MS" pitchFamily="66" charset="0"/>
              </a:rPr>
              <a:t>nonnegative integers</a:t>
            </a:r>
            <a:endParaRPr lang="en-US" sz="4800" dirty="0">
              <a:latin typeface="Comic Sans MS" pitchFamily="66" charset="0"/>
            </a:endParaRPr>
          </a:p>
          <a:p>
            <a:pPr algn="ctr"/>
            <a:r>
              <a:rPr lang="en-US" sz="4800" dirty="0">
                <a:latin typeface="Comic Sans MS" pitchFamily="66" charset="0"/>
              </a:rPr>
              <a:t>has a </a:t>
            </a:r>
          </a:p>
          <a:p>
            <a:pPr algn="ctr"/>
            <a:r>
              <a:rPr lang="en-US" sz="4800" i="1" dirty="0">
                <a:solidFill>
                  <a:srgbClr val="0066FF"/>
                </a:solidFill>
                <a:latin typeface="Comic Sans MS" pitchFamily="66" charset="0"/>
              </a:rPr>
              <a:t>least element.</a:t>
            </a:r>
          </a:p>
        </p:txBody>
      </p:sp>
      <p:sp>
        <p:nvSpPr>
          <p:cNvPr id="229381" name="Text Box 5"/>
          <p:cNvSpPr txBox="1">
            <a:spLocks noChangeArrowheads="1"/>
          </p:cNvSpPr>
          <p:nvPr/>
        </p:nvSpPr>
        <p:spPr bwMode="auto">
          <a:xfrm>
            <a:off x="261938" y="4309408"/>
            <a:ext cx="8816837" cy="193899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FF6600"/>
                </a:solidFill>
                <a:latin typeface="Comic Sans MS" pitchFamily="66" charset="0"/>
              </a:rPr>
              <a:t>Familiar?</a:t>
            </a:r>
            <a:r>
              <a:rPr lang="en-US" sz="4000" dirty="0">
                <a:latin typeface="Comic Sans MS" pitchFamily="66" charset="0"/>
              </a:rPr>
              <a:t>   </a:t>
            </a:r>
            <a:r>
              <a:rPr lang="en-US" sz="4000" dirty="0" smtClean="0">
                <a:latin typeface="Comic Sans MS" pitchFamily="66" charset="0"/>
              </a:rPr>
              <a:t>Now </a:t>
            </a:r>
            <a:r>
              <a:rPr lang="en-US" sz="4000" dirty="0">
                <a:latin typeface="Comic Sans MS" pitchFamily="66" charset="0"/>
              </a:rPr>
              <a:t>you mention it, </a:t>
            </a:r>
            <a:r>
              <a:rPr lang="en-US" sz="4000" dirty="0">
                <a:solidFill>
                  <a:srgbClr val="008000"/>
                </a:solidFill>
                <a:latin typeface="Comic Sans MS" pitchFamily="66" charset="0"/>
              </a:rPr>
              <a:t>Yes.</a:t>
            </a:r>
            <a:endParaRPr lang="en-US" sz="4000" dirty="0">
              <a:latin typeface="Comic Sans MS" pitchFamily="66" charset="0"/>
            </a:endParaRPr>
          </a:p>
          <a:p>
            <a:r>
              <a:rPr lang="en-US" sz="4000" dirty="0">
                <a:solidFill>
                  <a:srgbClr val="FF6600"/>
                </a:solidFill>
                <a:latin typeface="Comic Sans MS" pitchFamily="66" charset="0"/>
              </a:rPr>
              <a:t>Obvious?</a:t>
            </a:r>
            <a:r>
              <a:rPr lang="en-US" sz="4000" dirty="0">
                <a:latin typeface="Comic Sans MS" pitchFamily="66" charset="0"/>
              </a:rPr>
              <a:t>  </a:t>
            </a:r>
            <a:r>
              <a:rPr lang="en-US" sz="4000" dirty="0" smtClean="0">
                <a:latin typeface="Comic Sans MS" pitchFamily="66" charset="0"/>
              </a:rPr>
              <a:t> </a:t>
            </a:r>
            <a:r>
              <a:rPr lang="en-US" sz="4000" dirty="0" smtClean="0">
                <a:solidFill>
                  <a:srgbClr val="008000"/>
                </a:solidFill>
                <a:latin typeface="Comic Sans MS" pitchFamily="66" charset="0"/>
              </a:rPr>
              <a:t>Yes</a:t>
            </a:r>
            <a:r>
              <a:rPr lang="en-US" sz="4000" dirty="0">
                <a:solidFill>
                  <a:srgbClr val="008000"/>
                </a:solidFill>
                <a:latin typeface="Comic Sans MS" pitchFamily="66" charset="0"/>
              </a:rPr>
              <a:t>.</a:t>
            </a:r>
            <a:endParaRPr lang="en-US" sz="4000" dirty="0">
              <a:latin typeface="Comic Sans MS" pitchFamily="66" charset="0"/>
            </a:endParaRPr>
          </a:p>
          <a:p>
            <a:r>
              <a:rPr lang="en-US" sz="4000" dirty="0">
                <a:solidFill>
                  <a:srgbClr val="FF6600"/>
                </a:solidFill>
                <a:latin typeface="Comic Sans MS" pitchFamily="66" charset="0"/>
              </a:rPr>
              <a:t>Trivial?   </a:t>
            </a:r>
            <a:r>
              <a:rPr lang="en-US" sz="4000" dirty="0" smtClean="0">
                <a:latin typeface="Comic Sans MS" pitchFamily="66" charset="0"/>
              </a:rPr>
              <a:t>  </a:t>
            </a:r>
            <a:r>
              <a:rPr lang="en-US" sz="4000" dirty="0" smtClean="0">
                <a:solidFill>
                  <a:srgbClr val="008000"/>
                </a:solidFill>
                <a:latin typeface="Comic Sans MS" pitchFamily="66" charset="0"/>
              </a:rPr>
              <a:t>Yes</a:t>
            </a:r>
            <a:r>
              <a:rPr lang="en-US" sz="4000" dirty="0">
                <a:solidFill>
                  <a:srgbClr val="008000"/>
                </a:solidFill>
                <a:latin typeface="Comic Sans MS" pitchFamily="66" charset="0"/>
              </a:rPr>
              <a:t>.</a:t>
            </a:r>
            <a:r>
              <a:rPr lang="en-US" sz="4000" dirty="0">
                <a:latin typeface="Comic Sans MS" pitchFamily="66" charset="0"/>
              </a:rPr>
              <a:t> But </a:t>
            </a:r>
            <a:r>
              <a:rPr lang="en-US" sz="4000" dirty="0">
                <a:solidFill>
                  <a:srgbClr val="FF0000"/>
                </a:solidFill>
                <a:latin typeface="Comic Sans MS" pitchFamily="66" charset="0"/>
              </a:rPr>
              <a:t>watch out: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144713" y="205740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 sz="4400" i="1">
              <a:solidFill>
                <a:srgbClr val="0066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57682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9381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143000" y="1339850"/>
            <a:ext cx="6660799" cy="304698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latin typeface="Comic Sans MS" pitchFamily="66" charset="0"/>
              </a:rPr>
              <a:t>Every nonempty set of</a:t>
            </a:r>
          </a:p>
          <a:p>
            <a:pPr algn="ctr"/>
            <a:r>
              <a:rPr lang="en-US" sz="4800" i="1" dirty="0">
                <a:solidFill>
                  <a:srgbClr val="0066FF"/>
                </a:solidFill>
                <a:latin typeface="Comic Sans MS" pitchFamily="66" charset="0"/>
              </a:rPr>
              <a:t>nonnegative integers</a:t>
            </a:r>
            <a:endParaRPr lang="en-US" sz="4800" dirty="0">
              <a:latin typeface="Comic Sans MS" pitchFamily="66" charset="0"/>
            </a:endParaRPr>
          </a:p>
          <a:p>
            <a:pPr algn="ctr"/>
            <a:r>
              <a:rPr lang="en-US" sz="4800" dirty="0">
                <a:latin typeface="Comic Sans MS" pitchFamily="66" charset="0"/>
              </a:rPr>
              <a:t>has a </a:t>
            </a:r>
          </a:p>
          <a:p>
            <a:pPr algn="ctr"/>
            <a:r>
              <a:rPr lang="en-US" sz="4800" i="1" dirty="0">
                <a:solidFill>
                  <a:srgbClr val="0066FF"/>
                </a:solidFill>
                <a:latin typeface="Comic Sans MS" pitchFamily="66" charset="0"/>
              </a:rPr>
              <a:t>least element.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400" dirty="0" smtClean="0"/>
              <a:t>Well Ordering principle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144713" y="205740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 sz="4400" i="1">
              <a:solidFill>
                <a:srgbClr val="0066FF"/>
              </a:solidFill>
            </a:endParaRPr>
          </a:p>
        </p:txBody>
      </p:sp>
      <p:sp useBgFill="1">
        <p:nvSpPr>
          <p:cNvPr id="7" name="TextBox 6"/>
          <p:cNvSpPr txBox="1"/>
          <p:nvPr/>
        </p:nvSpPr>
        <p:spPr>
          <a:xfrm>
            <a:off x="5029200" y="2057400"/>
            <a:ext cx="3124200" cy="8382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r>
              <a:rPr lang="en-US" sz="5400" dirty="0" err="1" smtClean="0">
                <a:solidFill>
                  <a:srgbClr val="FF0000"/>
                </a:solidFill>
                <a:latin typeface="Comic Sans MS" pitchFamily="66" charset="0"/>
              </a:rPr>
              <a:t>rationals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76600" y="4648200"/>
            <a:ext cx="2362200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  <a:latin typeface="Comic Sans MS" pitchFamily="66" charset="0"/>
              </a:rPr>
              <a:t>NO!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Tm="24412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4400" smtClean="0"/>
              <a:t>Well Ordering principle</a:t>
            </a:r>
          </a:p>
        </p:txBody>
      </p:sp>
      <p:sp>
        <p:nvSpPr>
          <p:cNvPr id="229379" name="Text Box 3"/>
          <p:cNvSpPr txBox="1">
            <a:spLocks noChangeArrowheads="1"/>
          </p:cNvSpPr>
          <p:nvPr/>
        </p:nvSpPr>
        <p:spPr bwMode="auto">
          <a:xfrm>
            <a:off x="1698625" y="1339850"/>
            <a:ext cx="6117380" cy="2800767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latin typeface="Comic Sans MS" pitchFamily="66" charset="0"/>
              </a:rPr>
              <a:t>Every nonempty set of</a:t>
            </a:r>
          </a:p>
          <a:p>
            <a:pPr algn="ctr"/>
            <a:r>
              <a:rPr lang="en-US" sz="4400" i="1" dirty="0">
                <a:solidFill>
                  <a:srgbClr val="0066FF"/>
                </a:solidFill>
                <a:latin typeface="Comic Sans MS" pitchFamily="66" charset="0"/>
              </a:rPr>
              <a:t>nonnegative integers</a:t>
            </a:r>
            <a:endParaRPr lang="en-US" sz="4400" dirty="0">
              <a:latin typeface="Comic Sans MS" pitchFamily="66" charset="0"/>
            </a:endParaRPr>
          </a:p>
          <a:p>
            <a:pPr algn="ctr"/>
            <a:r>
              <a:rPr lang="en-US" sz="4400" dirty="0">
                <a:latin typeface="Comic Sans MS" pitchFamily="66" charset="0"/>
              </a:rPr>
              <a:t>has a </a:t>
            </a:r>
          </a:p>
          <a:p>
            <a:pPr algn="ctr"/>
            <a:r>
              <a:rPr lang="en-US" sz="4400" i="1" dirty="0">
                <a:solidFill>
                  <a:srgbClr val="0066FF"/>
                </a:solidFill>
                <a:latin typeface="Comic Sans MS" pitchFamily="66" charset="0"/>
              </a:rPr>
              <a:t>least element.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144713" y="205740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 sz="4400" i="1">
              <a:solidFill>
                <a:srgbClr val="0066FF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057400" y="2438400"/>
            <a:ext cx="3124200" cy="1588"/>
          </a:xfrm>
          <a:prstGeom prst="line">
            <a:avLst/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6600" y="4648200"/>
            <a:ext cx="2362200" cy="1676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800" dirty="0" smtClean="0">
                <a:solidFill>
                  <a:srgbClr val="FF0000"/>
                </a:solidFill>
                <a:latin typeface="Comic Sans MS" pitchFamily="66" charset="0"/>
              </a:rPr>
              <a:t>NO!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86"/>
    </mc:Choice>
    <mc:Fallback>
      <p:transition xmlns:p14="http://schemas.microsoft.com/office/powerpoint/2010/main" spd="slow" advTm="179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1962779" y="394494"/>
            <a:ext cx="3807953" cy="830997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Comic Sans MS" pitchFamily="66" charset="0"/>
              </a:rPr>
              <a:t>What is the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538813" y="1450692"/>
            <a:ext cx="8072410" cy="452431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800" i="1" dirty="0" smtClean="0">
                <a:latin typeface="Comic Sans MS" pitchFamily="66" charset="0"/>
              </a:rPr>
              <a:t>youngest</a:t>
            </a:r>
            <a:r>
              <a:rPr lang="en-US" sz="4800" dirty="0" smtClean="0">
                <a:latin typeface="Comic Sans MS" pitchFamily="66" charset="0"/>
              </a:rPr>
              <a:t> age </a:t>
            </a:r>
            <a:r>
              <a:rPr lang="en-US" sz="4800" dirty="0">
                <a:latin typeface="Comic Sans MS" pitchFamily="66" charset="0"/>
              </a:rPr>
              <a:t>of </a:t>
            </a:r>
            <a:r>
              <a:rPr lang="en-US" sz="4800" dirty="0" smtClean="0">
                <a:latin typeface="Comic Sans MS" pitchFamily="66" charset="0"/>
              </a:rPr>
              <a:t>MIT graduate?</a:t>
            </a:r>
          </a:p>
          <a:p>
            <a:pPr marL="685800" indent="-685800">
              <a:buFont typeface="Arial"/>
              <a:buChar char="•"/>
            </a:pPr>
            <a:r>
              <a:rPr lang="en-US" sz="4800" i="1" dirty="0" smtClean="0">
                <a:latin typeface="Comic Sans MS" pitchFamily="66" charset="0"/>
              </a:rPr>
              <a:t>smallest</a:t>
            </a:r>
            <a:r>
              <a:rPr lang="en-US" sz="4800" dirty="0" smtClean="0">
                <a:latin typeface="Comic Sans MS" pitchFamily="66" charset="0"/>
              </a:rPr>
              <a:t> # neurons in any animal?</a:t>
            </a:r>
          </a:p>
          <a:p>
            <a:pPr marL="685800" indent="-685800">
              <a:buFont typeface="Arial"/>
              <a:buChar char="•"/>
            </a:pPr>
            <a:r>
              <a:rPr lang="en-US" sz="4800" i="1" dirty="0" smtClean="0">
                <a:latin typeface="Comic Sans MS" pitchFamily="66" charset="0"/>
              </a:rPr>
              <a:t>smallest</a:t>
            </a:r>
            <a:r>
              <a:rPr lang="en-US" sz="4800" dirty="0" smtClean="0">
                <a:latin typeface="Comic Sans MS" pitchFamily="66" charset="0"/>
              </a:rPr>
              <a:t> #coins = $1.17?</a:t>
            </a:r>
          </a:p>
          <a:p>
            <a:pPr marL="685800" indent="-685800">
              <a:buFont typeface="Arial"/>
              <a:buChar char="•"/>
            </a:pPr>
            <a:endParaRPr lang="en-US" sz="4800" dirty="0" smtClean="0">
              <a:latin typeface="Comic Sans MS" pitchFamily="66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144">
        <p:fade thruBlk="1"/>
      </p:transition>
    </mc:Choice>
    <mc:Fallback>
      <p:transition xmlns:p14="http://schemas.microsoft.com/office/powerpoint/2010/main" spd="med" advTm="39144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365175" y="1930928"/>
            <a:ext cx="8410475" cy="31393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Comic Sans MS" pitchFamily="66" charset="0"/>
              </a:rPr>
              <a:t>For rest of this talk,</a:t>
            </a:r>
          </a:p>
          <a:p>
            <a:r>
              <a:rPr lang="en-US" sz="6600" dirty="0" smtClean="0">
                <a:latin typeface="Comic Sans MS" pitchFamily="66" charset="0"/>
              </a:rPr>
              <a:t>“number” means</a:t>
            </a:r>
          </a:p>
          <a:p>
            <a:r>
              <a:rPr lang="en-US" sz="6600" dirty="0" smtClean="0">
                <a:latin typeface="Comic Sans MS" pitchFamily="66" charset="0"/>
              </a:rPr>
              <a:t>nonnegative integer</a:t>
            </a:r>
          </a:p>
        </p:txBody>
      </p:sp>
      <p:sp>
        <p:nvSpPr>
          <p:cNvPr id="4" name="Title Placeholder 1"/>
          <p:cNvSpPr txBox="1">
            <a:spLocks/>
          </p:cNvSpPr>
          <p:nvPr/>
        </p:nvSpPr>
        <p:spPr>
          <a:xfrm>
            <a:off x="1274625" y="304799"/>
            <a:ext cx="7603836" cy="1126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Comic Sans MS" pitchFamily="66" charset="0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solidFill>
                  <a:srgbClr val="0000FF"/>
                </a:solidFill>
                <a:latin typeface="Euclid Math Two" charset="2"/>
                <a:cs typeface="Euclid Math Two" charset="2"/>
              </a:rPr>
              <a:t>N</a:t>
            </a:r>
            <a:r>
              <a:rPr lang="en-US" sz="3600" dirty="0" smtClean="0"/>
              <a:t> </a:t>
            </a:r>
            <a:r>
              <a:rPr lang="en-US" sz="4400" dirty="0" smtClean="0"/>
              <a:t>::= nonnegative integers</a:t>
            </a:r>
            <a:endParaRPr lang="en-US" sz="4400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41468"/>
      </p:ext>
    </p:extLst>
  </p:cSld>
  <p:clrMapOvr>
    <a:masterClrMapping/>
  </p:clrMapOvr>
  <p:transition xmlns:p14="http://schemas.microsoft.com/office/powerpoint/2010/main" spd="slow" advTm="35548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66294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 proof used Well Ordering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9600" y="1455738"/>
            <a:ext cx="7848600" cy="1508125"/>
            <a:chOff x="609600" y="1455738"/>
            <a:chExt cx="7848600" cy="1508125"/>
          </a:xfrm>
        </p:grpSpPr>
        <p:sp>
          <p:nvSpPr>
            <p:cNvPr id="9228" name="Text Box 3"/>
            <p:cNvSpPr txBox="1">
              <a:spLocks noChangeArrowheads="1"/>
            </p:cNvSpPr>
            <p:nvPr/>
          </p:nvSpPr>
          <p:spPr bwMode="auto">
            <a:xfrm>
              <a:off x="609600" y="1752601"/>
              <a:ext cx="78486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>
              <a:spAutoFit/>
            </a:bodyPr>
            <a:lstStyle/>
            <a:p>
              <a:r>
                <a:rPr lang="en-US" sz="4400" i="1" dirty="0">
                  <a:latin typeface="Comic Sans MS" pitchFamily="66" charset="0"/>
                </a:rPr>
                <a:t>Proof</a:t>
              </a:r>
              <a:r>
                <a:rPr lang="en-US" sz="4400" dirty="0">
                  <a:latin typeface="Comic Sans MS" pitchFamily="66" charset="0"/>
                </a:rPr>
                <a:t>: </a:t>
              </a:r>
              <a:r>
                <a:rPr lang="en-US" sz="4400" dirty="0" smtClean="0">
                  <a:latin typeface="Comic Sans MS" pitchFamily="66" charset="0"/>
                </a:rPr>
                <a:t>…suppose</a:t>
              </a:r>
              <a:endParaRPr lang="en-US" sz="4400" dirty="0">
                <a:latin typeface="Comic Sans MS" pitchFamily="66" charset="0"/>
              </a:endParaRPr>
            </a:p>
          </p:txBody>
        </p:sp>
        <p:graphicFrame>
          <p:nvGraphicFramePr>
            <p:cNvPr id="9220" name="Object 5"/>
            <p:cNvGraphicFramePr>
              <a:graphicFrameLocks noChangeAspect="1"/>
            </p:cNvGraphicFramePr>
            <p:nvPr/>
          </p:nvGraphicFramePr>
          <p:xfrm>
            <a:off x="4953000" y="1455738"/>
            <a:ext cx="2006600" cy="150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4" name="Equation" r:id="rId7" imgW="558720" imgH="419040" progId="Equation.DSMT4">
                    <p:embed/>
                  </p:oleObj>
                </mc:Choice>
                <mc:Fallback>
                  <p:oleObj name="Equation" r:id="rId7" imgW="558720" imgH="41904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53000" y="1455738"/>
                          <a:ext cx="2006600" cy="1508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18" name="Object 10"/>
          <p:cNvGraphicFramePr>
            <a:graphicFrameLocks noChangeAspect="1"/>
          </p:cNvGraphicFramePr>
          <p:nvPr/>
        </p:nvGraphicFramePr>
        <p:xfrm>
          <a:off x="1676400" y="180975"/>
          <a:ext cx="9906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Equation" r:id="rId9" imgW="241200" imgH="215640" progId="Equation.DSMT4">
                  <p:embed/>
                </p:oleObj>
              </mc:Choice>
              <mc:Fallback>
                <p:oleObj name="Equation" r:id="rId9" imgW="241200" imgH="2156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0975"/>
                        <a:ext cx="990600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573" name="Text Box 13"/>
          <p:cNvSpPr txBox="1">
            <a:spLocks noChangeArrowheads="1"/>
          </p:cNvSpPr>
          <p:nvPr/>
        </p:nvSpPr>
        <p:spPr bwMode="auto">
          <a:xfrm>
            <a:off x="548518" y="2880020"/>
            <a:ext cx="8016245" cy="1443789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r>
              <a:rPr lang="en-US" sz="4400" dirty="0">
                <a:latin typeface="Comic Sans MS" pitchFamily="66" charset="0"/>
              </a:rPr>
              <a:t>…can </a:t>
            </a:r>
            <a:r>
              <a:rPr lang="en-US" sz="4400" dirty="0">
                <a:solidFill>
                  <a:srgbClr val="FF33CC"/>
                </a:solidFill>
                <a:latin typeface="Comic Sans MS" pitchFamily="66" charset="0"/>
              </a:rPr>
              <a:t>always</a:t>
            </a:r>
            <a:r>
              <a:rPr lang="en-US" sz="4400" dirty="0">
                <a:latin typeface="Comic Sans MS" pitchFamily="66" charset="0"/>
              </a:rPr>
              <a:t> find such </a:t>
            </a:r>
            <a:r>
              <a:rPr lang="en-US" sz="4400" dirty="0" smtClean="0">
                <a:solidFill>
                  <a:srgbClr val="0033CC"/>
                </a:solidFill>
                <a:latin typeface="Comic Sans MS" pitchFamily="66" charset="0"/>
              </a:rPr>
              <a:t>m</a:t>
            </a:r>
            <a:r>
              <a:rPr lang="en-US" sz="4400" dirty="0" smtClean="0">
                <a:latin typeface="Comic Sans MS" pitchFamily="66" charset="0"/>
              </a:rPr>
              <a:t>, </a:t>
            </a:r>
            <a:r>
              <a:rPr lang="en-US" sz="4400" dirty="0" smtClean="0">
                <a:solidFill>
                  <a:srgbClr val="0033CC"/>
                </a:solidFill>
                <a:latin typeface="Comic Sans MS" pitchFamily="66" charset="0"/>
              </a:rPr>
              <a:t>n</a:t>
            </a:r>
            <a:r>
              <a:rPr lang="en-US" sz="4400" b="1" dirty="0" smtClean="0">
                <a:solidFill>
                  <a:srgbClr val="0033CC"/>
                </a:solidFill>
                <a:latin typeface="Euclid Symbol" charset="2"/>
                <a:cs typeface="Euclid Symbol" charset="2"/>
              </a:rPr>
              <a:t>&gt;</a:t>
            </a:r>
            <a:r>
              <a:rPr lang="en-US" sz="4400" dirty="0" smtClean="0">
                <a:solidFill>
                  <a:srgbClr val="0033CC"/>
                </a:solidFill>
                <a:latin typeface="Comic Sans MS" pitchFamily="66" charset="0"/>
              </a:rPr>
              <a:t>0</a:t>
            </a:r>
            <a:endParaRPr lang="en-US" sz="4400" dirty="0">
              <a:solidFill>
                <a:srgbClr val="0033CC"/>
              </a:solidFill>
              <a:latin typeface="Comic Sans MS" pitchFamily="66" charset="0"/>
            </a:endParaRPr>
          </a:p>
          <a:p>
            <a:r>
              <a:rPr lang="en-US" sz="4400" dirty="0">
                <a:solidFill>
                  <a:srgbClr val="029C27"/>
                </a:solidFill>
                <a:latin typeface="Comic Sans MS" pitchFamily="66" charset="0"/>
              </a:rPr>
              <a:t>without common factors</a:t>
            </a:r>
            <a:r>
              <a:rPr lang="en-US" sz="4400" dirty="0">
                <a:latin typeface="Comic Sans MS" pitchFamily="66" charset="0"/>
              </a:rPr>
              <a:t>…</a:t>
            </a:r>
          </a:p>
        </p:txBody>
      </p:sp>
      <p:sp>
        <p:nvSpPr>
          <p:cNvPr id="322574" name="Rectangle 14"/>
          <p:cNvSpPr>
            <a:spLocks noChangeArrowheads="1"/>
          </p:cNvSpPr>
          <p:nvPr/>
        </p:nvSpPr>
        <p:spPr bwMode="auto">
          <a:xfrm>
            <a:off x="2362200" y="4343400"/>
            <a:ext cx="4648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5400" dirty="0">
                <a:latin typeface="Comic Sans MS" pitchFamily="66" charset="0"/>
              </a:rPr>
              <a:t>why</a:t>
            </a:r>
            <a:r>
              <a:rPr lang="en-US" sz="5400" dirty="0">
                <a:solidFill>
                  <a:srgbClr val="0D05A7"/>
                </a:solidFill>
                <a:latin typeface="Comic Sans MS" pitchFamily="66" charset="0"/>
              </a:rPr>
              <a:t> </a:t>
            </a:r>
            <a:r>
              <a:rPr lang="en-US" sz="5400" dirty="0" smtClean="0">
                <a:solidFill>
                  <a:srgbClr val="FF33CC"/>
                </a:solidFill>
                <a:latin typeface="Comic Sans MS" pitchFamily="66" charset="0"/>
              </a:rPr>
              <a:t>always</a:t>
            </a:r>
            <a:r>
              <a:rPr lang="en-US" sz="5400" i="1" dirty="0" smtClean="0">
                <a:latin typeface="Comic Sans MS" pitchFamily="66" charset="0"/>
              </a:rPr>
              <a:t> </a:t>
            </a:r>
            <a:r>
              <a:rPr lang="en-US" sz="5400" dirty="0" smtClean="0">
                <a:latin typeface="Comic Sans MS" pitchFamily="66" charset="0"/>
              </a:rPr>
              <a:t>?</a:t>
            </a:r>
            <a:endParaRPr lang="en-US" sz="54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spd="slow" advTm="44563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2573" grpId="0"/>
      <p:bldP spid="32257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Proof using Well Ordering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1975" y="1531203"/>
            <a:ext cx="8124332" cy="2485172"/>
            <a:chOff x="561975" y="1531203"/>
            <a:chExt cx="8124332" cy="2485172"/>
          </a:xfrm>
        </p:grpSpPr>
        <p:sp>
          <p:nvSpPr>
            <p:cNvPr id="10246" name="Text Box 9"/>
            <p:cNvSpPr txBox="1">
              <a:spLocks noChangeArrowheads="1"/>
            </p:cNvSpPr>
            <p:nvPr/>
          </p:nvSpPr>
          <p:spPr bwMode="auto">
            <a:xfrm>
              <a:off x="685800" y="1531203"/>
              <a:ext cx="8000507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r>
                <a:rPr lang="en-US" sz="4800" dirty="0" smtClean="0">
                  <a:latin typeface="Comic Sans MS" pitchFamily="66" charset="0"/>
                </a:rPr>
                <a:t>F</a:t>
              </a:r>
              <a:r>
                <a:rPr lang="en-US" sz="4800" dirty="0" smtClean="0">
                  <a:latin typeface="Comic Sans MS" pitchFamily="66" charset="0"/>
                  <a:sym typeface="Euclid Symbol" pitchFamily="18" charset="2"/>
                </a:rPr>
                <a:t>ind </a:t>
              </a:r>
              <a:r>
                <a:rPr lang="en-US" sz="4800" dirty="0" smtClean="0">
                  <a:solidFill>
                    <a:srgbClr val="029C27"/>
                  </a:solidFill>
                  <a:latin typeface="Comic Sans MS" pitchFamily="66" charset="0"/>
                  <a:sym typeface="Euclid Symbol" pitchFamily="18" charset="2"/>
                </a:rPr>
                <a:t>smallest</a:t>
              </a:r>
              <a:r>
                <a:rPr lang="en-US" sz="4800" dirty="0" smtClean="0">
                  <a:latin typeface="Comic Sans MS" pitchFamily="66" charset="0"/>
                  <a:sym typeface="Euclid Symbol" pitchFamily="18" charset="2"/>
                </a:rPr>
                <a:t> number</a:t>
              </a:r>
              <a:r>
                <a:rPr lang="en-US" sz="4800" dirty="0" smtClean="0">
                  <a:latin typeface="Comic Sans MS" pitchFamily="66" charset="0"/>
                </a:rPr>
                <a:t> </a:t>
              </a:r>
              <a:r>
                <a:rPr lang="en-US" sz="4800" dirty="0" smtClean="0">
                  <a:solidFill>
                    <a:srgbClr val="0033CC"/>
                  </a:solidFill>
                  <a:latin typeface="Comic Sans MS" pitchFamily="66" charset="0"/>
                </a:rPr>
                <a:t>m</a:t>
              </a:r>
              <a:r>
                <a:rPr lang="en-US" sz="4800" dirty="0" smtClean="0">
                  <a:latin typeface="Comic Sans MS" pitchFamily="66" charset="0"/>
                </a:rPr>
                <a:t> </a:t>
              </a:r>
              <a:r>
                <a:rPr lang="en-US" sz="4800" dirty="0" err="1">
                  <a:latin typeface="Comic Sans MS" pitchFamily="66" charset="0"/>
                </a:rPr>
                <a:t>s.t.</a:t>
              </a:r>
              <a:endParaRPr lang="en-US" sz="4800" dirty="0">
                <a:latin typeface="Comic Sans MS" pitchFamily="66" charset="0"/>
              </a:endParaRPr>
            </a:p>
          </p:txBody>
        </p:sp>
        <p:graphicFrame>
          <p:nvGraphicFramePr>
            <p:cNvPr id="351242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9898206"/>
                </p:ext>
              </p:extLst>
            </p:nvPr>
          </p:nvGraphicFramePr>
          <p:xfrm>
            <a:off x="561975" y="2124075"/>
            <a:ext cx="2686050" cy="189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8" name="Equation" r:id="rId7" imgW="596880" imgH="419040" progId="Equation.DSMT4">
                    <p:embed/>
                  </p:oleObj>
                </mc:Choice>
                <mc:Fallback>
                  <p:oleObj name="Equation" r:id="rId7" imgW="596880" imgH="41904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975" y="2124075"/>
                          <a:ext cx="2686050" cy="1892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381000" y="2514600"/>
            <a:ext cx="8001000" cy="2514600"/>
            <a:chOff x="381000" y="2514600"/>
            <a:chExt cx="8001000" cy="2514600"/>
          </a:xfrm>
        </p:grpSpPr>
        <p:sp>
          <p:nvSpPr>
            <p:cNvPr id="11" name="TextBox 10"/>
            <p:cNvSpPr txBox="1"/>
            <p:nvPr/>
          </p:nvSpPr>
          <p:spPr>
            <a:xfrm>
              <a:off x="3581400" y="2514600"/>
              <a:ext cx="41148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4800" dirty="0" smtClean="0">
                  <a:latin typeface="Comic Sans MS" pitchFamily="66" charset="0"/>
                </a:rPr>
                <a:t>If </a:t>
              </a:r>
              <a:r>
                <a:rPr lang="en-US" sz="4800" dirty="0" smtClean="0">
                  <a:solidFill>
                    <a:srgbClr val="0033CC"/>
                  </a:solidFill>
                  <a:latin typeface="Comic Sans MS" pitchFamily="66" charset="0"/>
                </a:rPr>
                <a:t>m</a:t>
              </a:r>
              <a:r>
                <a:rPr lang="en-US" sz="4800" dirty="0" smtClean="0">
                  <a:latin typeface="Comic Sans MS" pitchFamily="66" charset="0"/>
                </a:rPr>
                <a:t>, </a:t>
              </a:r>
              <a:r>
                <a:rPr lang="en-US" sz="4800" dirty="0" smtClean="0">
                  <a:solidFill>
                    <a:srgbClr val="0033CC"/>
                  </a:solidFill>
                  <a:latin typeface="Comic Sans MS" pitchFamily="66" charset="0"/>
                </a:rPr>
                <a:t>n</a:t>
              </a:r>
              <a:r>
                <a:rPr lang="en-US" sz="4800" dirty="0" smtClean="0">
                  <a:latin typeface="Comic Sans MS" pitchFamily="66" charset="0"/>
                </a:rPr>
                <a:t> had 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1000" y="3962400"/>
              <a:ext cx="8001000" cy="10668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5400" dirty="0" smtClean="0">
                  <a:latin typeface="Comic Sans MS" pitchFamily="66" charset="0"/>
                </a:rPr>
                <a:t> </a:t>
              </a:r>
              <a:r>
                <a:rPr lang="en-US" sz="4800" dirty="0" smtClean="0">
                  <a:latin typeface="Comic Sans MS" pitchFamily="66" charset="0"/>
                </a:rPr>
                <a:t>common factor, </a:t>
              </a:r>
              <a:r>
                <a:rPr lang="en-US" sz="4800" dirty="0" smtClean="0">
                  <a:solidFill>
                    <a:srgbClr val="FF33CC"/>
                  </a:solidFill>
                  <a:latin typeface="Comic Sans MS" pitchFamily="66" charset="0"/>
                </a:rPr>
                <a:t>c</a:t>
              </a:r>
              <a:r>
                <a:rPr lang="en-US" sz="4800" dirty="0" smtClean="0">
                  <a:latin typeface="Comic Sans MS" pitchFamily="66" charset="0"/>
                </a:rPr>
                <a:t>, then</a:t>
              </a:r>
            </a:p>
          </p:txBody>
        </p:sp>
      </p:grpSp>
      <p:graphicFrame>
        <p:nvGraphicFramePr>
          <p:cNvPr id="353288" name="Object 8"/>
          <p:cNvGraphicFramePr>
            <a:graphicFrameLocks noChangeAspect="1"/>
          </p:cNvGraphicFramePr>
          <p:nvPr/>
        </p:nvGraphicFramePr>
        <p:xfrm>
          <a:off x="396875" y="4625975"/>
          <a:ext cx="3097213" cy="201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9" imgW="863280" imgH="558720" progId="Equation.DSMT4">
                  <p:embed/>
                </p:oleObj>
              </mc:Choice>
              <mc:Fallback>
                <p:oleObj name="Equation" r:id="rId9" imgW="863280" imgH="55872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4625975"/>
                        <a:ext cx="3097213" cy="201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86713" y="5105400"/>
            <a:ext cx="4558826" cy="112330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a</a:t>
            </a:r>
            <a:r>
              <a:rPr lang="en-US" sz="4800" dirty="0" smtClean="0">
                <a:latin typeface="Comic Sans MS"/>
                <a:cs typeface="Comic Sans MS"/>
              </a:rPr>
              <a:t>nd  </a:t>
            </a:r>
            <a:r>
              <a:rPr lang="en-US" sz="4800" dirty="0" smtClean="0">
                <a:solidFill>
                  <a:srgbClr val="0033CC"/>
                </a:solidFill>
                <a:latin typeface="Comic Sans MS"/>
                <a:cs typeface="Comic Sans MS"/>
              </a:rPr>
              <a:t>m</a:t>
            </a:r>
            <a:r>
              <a:rPr lang="en-US" sz="4800" dirty="0" smtClean="0">
                <a:latin typeface="Comic Sans MS"/>
                <a:cs typeface="Comic Sans MS"/>
              </a:rPr>
              <a:t>/</a:t>
            </a:r>
            <a:r>
              <a:rPr lang="en-US" sz="4800" dirty="0" smtClean="0">
                <a:solidFill>
                  <a:srgbClr val="FF33CC"/>
                </a:solidFill>
                <a:latin typeface="Comic Sans MS"/>
                <a:cs typeface="Comic Sans MS"/>
              </a:rPr>
              <a:t>c</a:t>
            </a:r>
            <a:r>
              <a:rPr lang="en-US" sz="4800" dirty="0" smtClean="0">
                <a:latin typeface="Euclid Symbol" charset="2"/>
                <a:cs typeface="Euclid Symbol" charset="2"/>
              </a:rPr>
              <a:t> </a:t>
            </a:r>
            <a:r>
              <a:rPr lang="en-US" sz="4800" b="1" dirty="0" smtClean="0">
                <a:latin typeface="Euclid Symbol" charset="2"/>
                <a:cs typeface="Euclid Symbol" charset="2"/>
              </a:rPr>
              <a:t>&lt;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m</a:t>
            </a:r>
            <a:endParaRPr lang="en-US" sz="4800" dirty="0" smtClean="0">
              <a:latin typeface="Comic Sans MS" pitchFamily="66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48089" y="1368198"/>
            <a:ext cx="5686872" cy="1375758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98867" y="4852946"/>
            <a:ext cx="3522268" cy="1547853"/>
          </a:xfrm>
          <a:prstGeom prst="ellipse">
            <a:avLst/>
          </a:prstGeom>
          <a:noFill/>
          <a:ln w="349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570">
        <p:fade/>
      </p:transition>
    </mc:Choice>
    <mc:Fallback>
      <p:transition xmlns:p14="http://schemas.microsoft.com/office/powerpoint/2010/main" spd="med" advTm="6557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Proof using Well Ordering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" y="4038600"/>
            <a:ext cx="8305800" cy="1981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This </a:t>
            </a:r>
            <a:r>
              <a:rPr lang="en-US" sz="4800" dirty="0" smtClean="0">
                <a:solidFill>
                  <a:srgbClr val="C00000"/>
                </a:solidFill>
                <a:latin typeface="Comic Sans MS" pitchFamily="66" charset="0"/>
              </a:rPr>
              <a:t>contradiction</a:t>
            </a:r>
            <a:r>
              <a:rPr lang="en-US" sz="4800" dirty="0" smtClean="0">
                <a:latin typeface="Comic Sans MS" pitchFamily="66" charset="0"/>
              </a:rPr>
              <a:t> implies</a:t>
            </a:r>
          </a:p>
          <a:p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m</a:t>
            </a:r>
            <a:r>
              <a:rPr lang="en-US" sz="4800" dirty="0" smtClean="0">
                <a:latin typeface="Comic Sans MS" pitchFamily="66" charset="0"/>
              </a:rPr>
              <a:t>, 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n</a:t>
            </a:r>
            <a:r>
              <a:rPr lang="en-US" sz="4800" dirty="0" smtClean="0">
                <a:latin typeface="Comic Sans MS" pitchFamily="66" charset="0"/>
              </a:rPr>
              <a:t> have no common factors.</a:t>
            </a:r>
          </a:p>
          <a:p>
            <a:endParaRPr lang="en-US" sz="4800" dirty="0" smtClean="0">
              <a:latin typeface="Comic Sans MS" pitchFamily="66" charset="0"/>
            </a:endParaRPr>
          </a:p>
        </p:txBody>
      </p:sp>
      <p:graphicFrame>
        <p:nvGraphicFramePr>
          <p:cNvPr id="8" name="Object 10"/>
          <p:cNvGraphicFramePr>
            <a:graphicFrameLocks noChangeAspect="1"/>
          </p:cNvGraphicFramePr>
          <p:nvPr/>
        </p:nvGraphicFramePr>
        <p:xfrm>
          <a:off x="561975" y="2124075"/>
          <a:ext cx="268605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6" imgW="596880" imgH="419040" progId="Equation.DSMT4">
                  <p:embed/>
                </p:oleObj>
              </mc:Choice>
              <mc:Fallback>
                <p:oleObj name="Equation" r:id="rId6" imgW="596880" imgH="4190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2124075"/>
                        <a:ext cx="2686050" cy="189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85800" y="1531203"/>
            <a:ext cx="8000507" cy="830997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F</a:t>
            </a:r>
            <a:r>
              <a:rPr lang="en-US" sz="4800" dirty="0" smtClean="0">
                <a:latin typeface="Comic Sans MS" pitchFamily="66" charset="0"/>
                <a:sym typeface="Euclid Symbol" pitchFamily="18" charset="2"/>
              </a:rPr>
              <a:t>ind </a:t>
            </a:r>
            <a:r>
              <a:rPr lang="en-US" sz="4800" dirty="0" smtClean="0">
                <a:solidFill>
                  <a:srgbClr val="029C27"/>
                </a:solidFill>
                <a:latin typeface="Comic Sans MS" pitchFamily="66" charset="0"/>
                <a:sym typeface="Euclid Symbol" pitchFamily="18" charset="2"/>
              </a:rPr>
              <a:t>smallest</a:t>
            </a:r>
            <a:r>
              <a:rPr lang="en-US" sz="4800" dirty="0" smtClean="0">
                <a:latin typeface="Comic Sans MS" pitchFamily="66" charset="0"/>
                <a:sym typeface="Euclid Symbol" pitchFamily="18" charset="2"/>
              </a:rPr>
              <a:t> number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 smtClean="0">
                <a:solidFill>
                  <a:srgbClr val="0033CC"/>
                </a:solidFill>
                <a:latin typeface="Comic Sans MS" pitchFamily="66" charset="0"/>
              </a:rPr>
              <a:t>m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 err="1">
                <a:latin typeface="Comic Sans MS" pitchFamily="66" charset="0"/>
              </a:rPr>
              <a:t>s.t.</a:t>
            </a:r>
            <a:endParaRPr lang="en-US" sz="4800" dirty="0">
              <a:latin typeface="Comic Sans MS" pitchFamily="66" charset="0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Tm="22452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ALBERT20R2E20MEYER@YOGLRJUFUVWXY5M3" val="28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8.5|3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8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6.8|6.9|10|2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 type="none" w="lg" len="lg"/>
        </a:ln>
      </a:spPr>
      <a:bodyPr wrap="square">
        <a:spAutoFit/>
      </a:bodyPr>
      <a:lstStyle>
        <a:defPPr>
          <a:defRPr sz="4800" dirty="0" smtClean="0">
            <a:latin typeface="Comic Sans MS" pitchFamily="66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218</Words>
  <Application>Microsoft Macintosh PowerPoint</Application>
  <PresentationFormat>On-screen Show (4:3)</PresentationFormat>
  <Paragraphs>53</Paragraphs>
  <Slides>9</Slides>
  <Notes>7</Notes>
  <HiddenSlides>0</HiddenSlides>
  <MMClips>9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Equation</vt:lpstr>
      <vt:lpstr>PowerPoint Presentation</vt:lpstr>
      <vt:lpstr>Well Ordering principle</vt:lpstr>
      <vt:lpstr>Well Ordering principle</vt:lpstr>
      <vt:lpstr>Well Ordering principle</vt:lpstr>
      <vt:lpstr>PowerPoint Presentation</vt:lpstr>
      <vt:lpstr>PowerPoint Presentation</vt:lpstr>
      <vt:lpstr> proof used Well Ordering</vt:lpstr>
      <vt:lpstr>Proof using Well Ordering</vt:lpstr>
      <vt:lpstr>Proof using Well Ordering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Albert R. Meyer</dc:creator>
  <cp:lastModifiedBy>Albert R Meyer</cp:lastModifiedBy>
  <cp:revision>393</cp:revision>
  <cp:lastPrinted>2011-09-12T11:56:20Z</cp:lastPrinted>
  <dcterms:created xsi:type="dcterms:W3CDTF">2011-02-07T23:23:10Z</dcterms:created>
  <dcterms:modified xsi:type="dcterms:W3CDTF">2012-02-07T22:01:22Z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iveCommonsLicenseID">
    <vt:lpwstr>standard&amp;commercial=n&amp;derivatives=sa&amp;jurisdiction=</vt:lpwstr>
  </property>
  <property fmtid="{D5CDD505-2E9C-101B-9397-08002B2CF9AE}" pid="3" name="CreativeCommonsLicenseURL">
    <vt:lpwstr>http://creativecommons.org/licenses/by-nc-sa/3.0/</vt:lpwstr>
  </property>
  <property fmtid="{D5CDD505-2E9C-101B-9397-08002B2CF9AE}" pid="4" name="CreativeCommonsLicenseXml">
    <vt:lpwstr>&lt;?xml version="1.0" encoding="utf-8"?&gt;&lt;result&gt;&lt;license-uri&gt;http://creativecommons.org/licenses/by-nc-sa/3.0/&lt;/license-uri&gt;&lt;license-name&gt;Attribution-Noncommercial-Share Alike 3.0 Unported&lt;/license-name&gt;&lt;rdf&gt;&lt;rdf:RDF xmlns="http://creativecommons.org/ns#" x</vt:lpwstr>
  </property>
</Properties>
</file>